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60" r:id="rId8"/>
    <p:sldId id="2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9E7"/>
    <a:srgbClr val="5A4F4A"/>
    <a:srgbClr val="7198AB"/>
    <a:srgbClr val="CB2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792" autoAdjust="0"/>
  </p:normalViewPr>
  <p:slideViewPr>
    <p:cSldViewPr snapToGrid="0">
      <p:cViewPr varScale="1">
        <p:scale>
          <a:sx n="162" d="100"/>
          <a:sy n="162" d="100"/>
        </p:scale>
        <p:origin x="2508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A9E56B5-22A6-4316-8773-996C657664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DEA35F6-8448-4F2F-A4BA-FDA67B41AF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2F7DD-E05D-4D04-9C63-BE8C1F52B33A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06B29E1-2D12-4829-B6EC-16ABD785BF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4875770-95DE-4525-98A1-9177B676C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EF83C-00C2-43C5-AA2A-62ABCB4D05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0371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7065C-E618-41BA-95C1-C3CFEE865A64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341CB-0CF6-4CBE-8C48-B83A96A508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809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pic>
        <p:nvPicPr>
          <p:cNvPr id="7" name="Platshållare för innehåll 7">
            <a:extLst>
              <a:ext uri="{FF2B5EF4-FFF2-40B4-BE49-F238E27FC236}">
                <a16:creationId xmlns:a16="http://schemas.microsoft.com/office/drawing/2014/main" id="{CE9CAF69-069E-437D-85FB-16BCDB0D5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83" y="5720827"/>
            <a:ext cx="2241698" cy="7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2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2023-05-31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Föreningsstämman 2023, Budget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EB4-A31E-4EC6-9725-52A4B292A0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73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2023-05-31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Föreningsstämman 2023, Budget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EB4-A31E-4EC6-9725-52A4B292A0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27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rgbClr val="EB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6D747D63-3C84-4793-9CA2-CB63E35FF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83" y="5720827"/>
            <a:ext cx="2241698" cy="781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6898"/>
            <a:ext cx="2743200" cy="365125"/>
          </a:xfrm>
        </p:spPr>
        <p:txBody>
          <a:bodyPr/>
          <a:lstStyle/>
          <a:p>
            <a:fld id="{96C00EB4-A31E-4EC6-9725-52A4B292A06D}" type="slidenum">
              <a:rPr lang="sv-SE" smtClean="0"/>
              <a:t>‹#›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899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Föreningsstämman 2023, Budget 2024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66899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2023-05-31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420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rgbClr val="EB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2023-05-31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Föreningsstämman 2023, Budget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EB4-A31E-4EC6-9725-52A4B292A06D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latshållare för innehåll 7">
            <a:extLst>
              <a:ext uri="{FF2B5EF4-FFF2-40B4-BE49-F238E27FC236}">
                <a16:creationId xmlns:a16="http://schemas.microsoft.com/office/drawing/2014/main" id="{EFC9784E-77E5-43A2-AC54-2F7D4501B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83" y="5720827"/>
            <a:ext cx="2241698" cy="7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4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solidFill>
          <a:srgbClr val="EB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2023-05-31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Föreningsstämman 2023, Budget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EB4-A31E-4EC6-9725-52A4B292A06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134A02CC-5746-4255-A269-C6EDB4C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83" y="5720827"/>
            <a:ext cx="2241698" cy="7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6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bg>
      <p:bgPr>
        <a:solidFill>
          <a:srgbClr val="EB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2023-05-31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Föreningsstämman 2023, Budget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EB4-A31E-4EC6-9725-52A4B292A06D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latshållare för innehåll 7">
            <a:extLst>
              <a:ext uri="{FF2B5EF4-FFF2-40B4-BE49-F238E27FC236}">
                <a16:creationId xmlns:a16="http://schemas.microsoft.com/office/drawing/2014/main" id="{B094EC91-59E2-44CB-91DA-6701AF423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83" y="5720827"/>
            <a:ext cx="2241698" cy="7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2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rgbClr val="EB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2023-05-31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Föreningsstämman 2023, Budget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EB4-A31E-4EC6-9725-52A4B292A06D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latshållare för innehåll 7">
            <a:extLst>
              <a:ext uri="{FF2B5EF4-FFF2-40B4-BE49-F238E27FC236}">
                <a16:creationId xmlns:a16="http://schemas.microsoft.com/office/drawing/2014/main" id="{F52079E3-1BE5-4F5E-8B2F-CE93DE1E91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83" y="5720827"/>
            <a:ext cx="2241698" cy="7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2023-05-31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Föreningsstämman 2023, Budget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EB4-A31E-4EC6-9725-52A4B292A06D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latshållare för innehåll 7">
            <a:extLst>
              <a:ext uri="{FF2B5EF4-FFF2-40B4-BE49-F238E27FC236}">
                <a16:creationId xmlns:a16="http://schemas.microsoft.com/office/drawing/2014/main" id="{CF3049CF-6499-4B59-9971-08D297CF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83" y="5720827"/>
            <a:ext cx="2241698" cy="7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3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2023-05-31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Föreningsstämman 2023, Budget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EB4-A31E-4EC6-9725-52A4B292A06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6E1510F2-A93C-4E64-BA01-C6F26368B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83" y="5720827"/>
            <a:ext cx="2241698" cy="7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5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2023-05-31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Föreningsstämman 2023, Budget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EB4-A31E-4EC6-9725-52A4B292A06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3F0EA5C6-B4F7-44CB-9619-C68147CEA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83" y="5720827"/>
            <a:ext cx="2241698" cy="7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2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569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A4F4A"/>
                </a:solidFill>
              </a:defRPr>
            </a:lvl1pPr>
          </a:lstStyle>
          <a:p>
            <a:r>
              <a:rPr lang="sv-SE"/>
              <a:t>2023-05-31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569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A4F4A"/>
                </a:solidFill>
              </a:defRPr>
            </a:lvl1pPr>
          </a:lstStyle>
          <a:p>
            <a:r>
              <a:rPr lang="sv-SE"/>
              <a:t>Föreningsstämman 2023, Budget 2024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69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0EB4-A31E-4EC6-9725-52A4B292A06D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latshållare för innehåll 7">
            <a:extLst>
              <a:ext uri="{FF2B5EF4-FFF2-40B4-BE49-F238E27FC236}">
                <a16:creationId xmlns:a16="http://schemas.microsoft.com/office/drawing/2014/main" id="{72E12AA3-C5E3-44FF-8E75-40E31522D31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83" y="5720827"/>
            <a:ext cx="2241698" cy="7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0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A4F4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198AB"/>
        </a:buClr>
        <a:buSzPct val="130000"/>
        <a:buFont typeface="Arial" panose="020B0604020202020204" pitchFamily="34" charset="0"/>
        <a:buChar char="•"/>
        <a:defRPr sz="2800" kern="1200">
          <a:solidFill>
            <a:srgbClr val="5A4F4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198AB"/>
        </a:buClr>
        <a:buSzPct val="130000"/>
        <a:buFont typeface="Arial" panose="020B0604020202020204" pitchFamily="34" charset="0"/>
        <a:buChar char="•"/>
        <a:defRPr sz="2400" kern="1200">
          <a:solidFill>
            <a:srgbClr val="5A4F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198AB"/>
        </a:buClr>
        <a:buSzPct val="130000"/>
        <a:buFont typeface="Arial" panose="020B0604020202020204" pitchFamily="34" charset="0"/>
        <a:buChar char="•"/>
        <a:defRPr sz="2000" kern="1200">
          <a:solidFill>
            <a:srgbClr val="5A4F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198AB"/>
        </a:buClr>
        <a:buSzPct val="130000"/>
        <a:buFont typeface="Arial" panose="020B0604020202020204" pitchFamily="34" charset="0"/>
        <a:buChar char="•"/>
        <a:defRPr sz="1800" kern="1200">
          <a:solidFill>
            <a:srgbClr val="5A4F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198AB"/>
        </a:buClr>
        <a:buSzPct val="130000"/>
        <a:buFont typeface="Arial" panose="020B0604020202020204" pitchFamily="34" charset="0"/>
        <a:buChar char="•"/>
        <a:defRPr sz="1800" kern="1200">
          <a:solidFill>
            <a:srgbClr val="5A4F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9B659543-C0E9-4B17-85B2-CB26B75C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0" y="2964288"/>
            <a:ext cx="4535321" cy="929423"/>
          </a:xfrm>
        </p:spPr>
        <p:txBody>
          <a:bodyPr anchor="t">
            <a:normAutofit fontScale="62500" lnSpcReduction="20000"/>
          </a:bodyPr>
          <a:lstStyle/>
          <a:p>
            <a:pPr algn="r">
              <a:spcAft>
                <a:spcPts val="1200"/>
              </a:spcAft>
            </a:pPr>
            <a:r>
              <a:rPr lang="sv-SE" sz="4000" b="1" dirty="0"/>
              <a:t>Föreningsstämma 2023-05-31</a:t>
            </a:r>
          </a:p>
          <a:p>
            <a:pPr algn="r"/>
            <a:r>
              <a:rPr lang="sv-SE" sz="4000" b="1" dirty="0"/>
              <a:t>Budget 2024</a:t>
            </a:r>
          </a:p>
          <a:p>
            <a:pPr algn="r"/>
            <a:endParaRPr lang="sv-SE" sz="4000" b="1" dirty="0"/>
          </a:p>
          <a:p>
            <a:pPr algn="r"/>
            <a:endParaRPr lang="sv-SE" sz="4000" b="1" dirty="0"/>
          </a:p>
          <a:p>
            <a:pPr algn="r"/>
            <a:endParaRPr lang="sv-SE" sz="40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422C1-76C8-40DC-8AAB-B8830B9DB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r="6" b="390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969657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1A6169-3039-4847-9280-67203C79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Budgetförutsättningar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35EFD1-3787-440E-843A-2B88D8BE1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 tIns="540000"/>
          <a:lstStyle/>
          <a:p>
            <a:r>
              <a:rPr lang="sv-SE" dirty="0"/>
              <a:t>Fortsatt lågkonjunktur – viss volymökning.</a:t>
            </a:r>
          </a:p>
          <a:p>
            <a:r>
              <a:rPr lang="sv-SE" dirty="0"/>
              <a:t>Ingen ny arbetslöshetsförsäkring – oklart om beslut.</a:t>
            </a:r>
          </a:p>
          <a:p>
            <a:r>
              <a:rPr lang="sv-SE" dirty="0"/>
              <a:t>Utbetalningsmyndigheten etableras.</a:t>
            </a:r>
          </a:p>
          <a:p>
            <a:r>
              <a:rPr lang="sv-SE" dirty="0"/>
              <a:t>Fortsatt utveckling krävs av Våra sidor.</a:t>
            </a:r>
          </a:p>
          <a:p>
            <a:r>
              <a:rPr lang="sv-SE" dirty="0"/>
              <a:t>Försiktig ökning av medlemsantalet.</a:t>
            </a:r>
          </a:p>
          <a:p>
            <a:r>
              <a:rPr lang="sv-SE" dirty="0"/>
              <a:t>Genomsnittliga dagpenningen ökar något.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5F3791-9A54-4775-8089-CB3CEB93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2023-05-31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1F3CD9-CE4E-4F63-97E3-226E6B5D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Föreningsstämman 2023, Budget 2024</a:t>
            </a:r>
          </a:p>
        </p:txBody>
      </p:sp>
    </p:spTree>
    <p:extLst>
      <p:ext uri="{BB962C8B-B14F-4D97-AF65-F5344CB8AC3E}">
        <p14:creationId xmlns:p14="http://schemas.microsoft.com/office/powerpoint/2010/main" val="274741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FF4F96-AF58-56BF-99D2-FB131A46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Nuläge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CAE2A2-CEA0-E300-A8FE-14690F2A9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548"/>
            <a:ext cx="10515600" cy="4909415"/>
          </a:xfrm>
        </p:spPr>
        <p:txBody>
          <a:bodyPr tIns="468000">
            <a:normAutofit fontScale="92500" lnSpcReduction="10000"/>
          </a:bodyPr>
          <a:lstStyle/>
          <a:p>
            <a:r>
              <a:rPr lang="sv-SE" dirty="0"/>
              <a:t>Antal ersättningstagare ökar något.</a:t>
            </a:r>
          </a:p>
          <a:p>
            <a:r>
              <a:rPr lang="sv-SE" dirty="0"/>
              <a:t>Stabilt medlemsantal – 735 000.</a:t>
            </a:r>
          </a:p>
          <a:p>
            <a:r>
              <a:rPr lang="sv-SE" dirty="0"/>
              <a:t>Ett år med våra sidor, och längre väntetider.</a:t>
            </a:r>
          </a:p>
          <a:p>
            <a:r>
              <a:rPr lang="sv-SE" dirty="0"/>
              <a:t>Ökad personalrörlighet med nyrekrytering och kontinuerliga utbildningsinsatser.</a:t>
            </a:r>
          </a:p>
          <a:p>
            <a:r>
              <a:rPr lang="sv-SE" dirty="0"/>
              <a:t>Extern avlastning, bland annat gällande tillgänglighet.</a:t>
            </a:r>
          </a:p>
          <a:p>
            <a:r>
              <a:rPr lang="sv-SE" dirty="0"/>
              <a:t>Hyresavtal i Stockholm till 2025-01-31 och i Malmö till 2026.</a:t>
            </a:r>
          </a:p>
          <a:p>
            <a:r>
              <a:rPr lang="sv-SE" dirty="0"/>
              <a:t>260 medarbetare.</a:t>
            </a:r>
          </a:p>
          <a:p>
            <a:r>
              <a:rPr lang="sv-SE" dirty="0"/>
              <a:t>Utvecklar organisationen.</a:t>
            </a:r>
          </a:p>
          <a:p>
            <a:r>
              <a:rPr lang="sv-SE" dirty="0"/>
              <a:t>Vägen fram!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BAAD2D3-FF29-34A0-067A-16C3CBEC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Föreningsstämman 2023, Budget 2024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BB2FB8A-BDCD-3B0B-6EDB-0206B7C1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2023-05-31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239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EEFE23-3335-A7B5-7C68-A3BEB5AD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Beräkning finansieringsavgift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5FDBD9-4923-F0DD-30A4-EF84B88D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600"/>
              </a:spcBef>
              <a:spcAft>
                <a:spcPts val="1200"/>
              </a:spcAft>
              <a:buNone/>
            </a:pPr>
            <a:endParaRPr lang="sv-SE" sz="2800" dirty="0"/>
          </a:p>
          <a:p>
            <a:pPr marL="0" indent="0">
              <a:spcBef>
                <a:spcPts val="3600"/>
              </a:spcBef>
              <a:spcAft>
                <a:spcPts val="1200"/>
              </a:spcAft>
              <a:buNone/>
            </a:pPr>
            <a:r>
              <a:rPr lang="sv-SE" sz="2800" dirty="0"/>
              <a:t>Formel finansieringsavgift:</a:t>
            </a:r>
            <a:endParaRPr lang="sv-SE" dirty="0"/>
          </a:p>
          <a:p>
            <a:pPr marL="0" indent="0">
              <a:buNone/>
            </a:pPr>
            <a:r>
              <a:rPr lang="sv-SE" sz="2800" dirty="0"/>
              <a:t> Medlemsantal x 1.31 x genomsnittlig dagpenning/12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16104D0-B1FE-AA80-9986-630A2A74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Föreningsstämman 2023, Budget 2024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874E56F-5C4D-5539-1D5A-DC28808F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2023-05-31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381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F09527-7F6F-620B-C5B6-B5675B2C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Budget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295D2E-5CC1-02A9-8305-C21185DBA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854"/>
            <a:ext cx="10515600" cy="4619331"/>
          </a:xfrm>
        </p:spPr>
        <p:txBody>
          <a:bodyPr tIns="540000">
            <a:normAutofit fontScale="92500"/>
          </a:bodyPr>
          <a:lstStyle/>
          <a:p>
            <a:r>
              <a:rPr lang="sv-SE" dirty="0"/>
              <a:t>Medlemsavgift 140 kronor (bibehålles).</a:t>
            </a:r>
          </a:p>
          <a:p>
            <a:r>
              <a:rPr lang="sv-SE" dirty="0"/>
              <a:t>Stabilt eget kapital.</a:t>
            </a:r>
          </a:p>
          <a:p>
            <a:r>
              <a:rPr lang="sv-SE" dirty="0"/>
              <a:t>Ökade personalkostnader – stabil organisation.</a:t>
            </a:r>
          </a:p>
          <a:p>
            <a:r>
              <a:rPr lang="sv-SE" dirty="0"/>
              <a:t>Genomsnittligt medlemsantal – 735 000 (lågt räknad).</a:t>
            </a:r>
          </a:p>
          <a:p>
            <a:r>
              <a:rPr lang="sv-SE" dirty="0"/>
              <a:t>Genomsnittlig dagpenning – 970 (beräknad ökning).</a:t>
            </a:r>
          </a:p>
          <a:p>
            <a:r>
              <a:rPr lang="sv-SE" dirty="0"/>
              <a:t>I personalkostnader ingår kostnader för arbetsgivarorganisation. </a:t>
            </a:r>
            <a:br>
              <a:rPr lang="sv-SE" dirty="0"/>
            </a:br>
            <a:r>
              <a:rPr lang="sv-SE" dirty="0"/>
              <a:t>Medeltal anställda – 280 personer.</a:t>
            </a:r>
          </a:p>
          <a:p>
            <a:r>
              <a:rPr lang="sv-SE" dirty="0"/>
              <a:t>Vi hyr ut delar av ett våningsplan till två a-kassor från och med maj 2023, </a:t>
            </a:r>
            <a:br>
              <a:rPr lang="sv-SE" dirty="0"/>
            </a:br>
            <a:r>
              <a:rPr lang="sv-SE" dirty="0"/>
              <a:t>intäkt cirka 700 000 kr.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B33A2E-E2A6-0119-1AFC-B4FBE281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Föreningsstämman 2023, Budget 2024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CB6DC96-CB42-3EA1-922D-AAD60579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2023-05-31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491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067767-DA97-0480-0581-8B54A8EE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Förslag till beslut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0A08C5-6C96-D7EC-F5C2-DCDCC0CB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854"/>
            <a:ext cx="10515600" cy="4903109"/>
          </a:xfrm>
        </p:spPr>
        <p:txBody>
          <a:bodyPr tIns="540000"/>
          <a:lstStyle/>
          <a:p>
            <a:pPr marL="0" indent="0">
              <a:buNone/>
            </a:pPr>
            <a:r>
              <a:rPr lang="sv-SE" sz="2800" dirty="0"/>
              <a:t>Föreningsstämman föreslås: 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Att fastställa budget och medlemsavgift (140 kr)  för 2024.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Att ge styrelsen mandat att revidera den beslutade budgeten samt medlemsavgiften vid behov. Vid eventuell revidering ska styrelsen informera stämmans ombud </a:t>
            </a:r>
            <a:r>
              <a:rPr lang="sv-SE" dirty="0"/>
              <a:t>om detta. </a:t>
            </a:r>
            <a:endParaRPr lang="sv-SE" sz="2800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EF3783-837A-4AEA-A1F0-E4808D9B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Föreningsstämman 2023, Budget 2024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FA506C1-8ED2-1A71-BE1F-1B3446DA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2023-05-31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618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BE9E7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[brickan]" id="{4C724C03-8E45-4219-A6F2-BE4A733A8AF9}" vid="{43556DDE-EAF3-4282-9ECC-09961D88B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3C362E528D804B98B94AA67BE7E7D7" ma:contentTypeVersion="2" ma:contentTypeDescription="Skapa ett nytt dokument." ma:contentTypeScope="" ma:versionID="7c4acc7ea3c5ca51826512a67188a361">
  <xsd:schema xmlns:xsd="http://www.w3.org/2001/XMLSchema" xmlns:xs="http://www.w3.org/2001/XMLSchema" xmlns:p="http://schemas.microsoft.com/office/2006/metadata/properties" xmlns:ns1="http://schemas.microsoft.com/sharepoint/v3" xmlns:ns2="2a0cf735-402e-40c2-96dd-906d4436c984" targetNamespace="http://schemas.microsoft.com/office/2006/metadata/properties" ma:root="true" ma:fieldsID="17cba1e61dce637b5a2800c425d6762e" ns1:_="" ns2:_="">
    <xsd:import namespace="http://schemas.microsoft.com/sharepoint/v3"/>
    <xsd:import namespace="2a0cf735-402e-40c2-96dd-906d4436c98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hidden="true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cf735-402e-40c2-96dd-906d4436c9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A2A181-A49C-4CDB-B1F2-AF4F17045A66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2a0cf735-402e-40c2-96dd-906d4436c984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E59B1B-4082-444C-80EC-0C944405F2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0cf735-402e-40c2-96dd-906d4436c9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561ADA-CF60-4F00-A8EE-2ECFAC5D46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PowerPoint-presentation [brickan] (5)</Template>
  <TotalTime>151</TotalTime>
  <Words>257</Words>
  <Application>Microsoft Office PowerPoint</Application>
  <PresentationFormat>Bredbild</PresentationFormat>
  <Paragraphs>48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PowerPoint-presentation</vt:lpstr>
      <vt:lpstr>Budgetförutsättningar 2024</vt:lpstr>
      <vt:lpstr>Nuläge</vt:lpstr>
      <vt:lpstr>Beräkning finansieringsavgift</vt:lpstr>
      <vt:lpstr>Budget 2024</vt:lpstr>
      <vt:lpstr>Förslag till beslut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Harald Petersson</dc:creator>
  <cp:lastModifiedBy>Ioana Moller</cp:lastModifiedBy>
  <cp:revision>20</cp:revision>
  <dcterms:created xsi:type="dcterms:W3CDTF">2023-05-08T09:21:31Z</dcterms:created>
  <dcterms:modified xsi:type="dcterms:W3CDTF">2023-05-29T13:25:30Z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0x010100183C362E528D804B98B94AA67BE7E7D7</vt:lpwstr>
  </property>
</Properties>
</file>